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69" r:id="rId13"/>
    <p:sldId id="265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t>Šķērsprofils "Bigauņciems 125-39"</a:t>
            </a:r>
          </a:p>
        </c:rich>
      </c:tx>
      <c:layout>
        <c:manualLayout>
          <c:xMode val="edge"/>
          <c:yMode val="edge"/>
          <c:x val="0.27027027027027029"/>
          <c:y val="1.8867924528301886E-2"/>
        </c:manualLayout>
      </c:layout>
      <c:overlay val="0"/>
      <c:spPr>
        <a:noFill/>
        <a:ln w="3121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97972972972973"/>
          <c:y val="0.17789757412398921"/>
          <c:w val="0.86655405405405406"/>
          <c:h val="0.64959568733153639"/>
        </c:manualLayout>
      </c:layout>
      <c:lineChart>
        <c:grouping val="standard"/>
        <c:varyColors val="0"/>
        <c:ser>
          <c:idx val="0"/>
          <c:order val="0"/>
          <c:tx>
            <c:strRef>
              <c:f>Sheet1!$A$5</c:f>
              <c:strCache>
                <c:ptCount val="1"/>
                <c:pt idx="0">
                  <c:v>2013.05.</c:v>
                </c:pt>
              </c:strCache>
            </c:strRef>
          </c:tx>
          <c:spPr>
            <a:ln w="46817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Sheet1!$B$2:$V$2</c:f>
              <c:numCache>
                <c:formatCode>General</c:formatCode>
                <c:ptCount val="21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</c:numCache>
            </c:numRef>
          </c:cat>
          <c:val>
            <c:numRef>
              <c:f>Sheet1!$B$5:$V$5</c:f>
              <c:numCache>
                <c:formatCode>General</c:formatCode>
                <c:ptCount val="21"/>
                <c:pt idx="0">
                  <c:v>2.12</c:v>
                </c:pt>
                <c:pt idx="1">
                  <c:v>1.63</c:v>
                </c:pt>
                <c:pt idx="2">
                  <c:v>1.37</c:v>
                </c:pt>
                <c:pt idx="3">
                  <c:v>1.18</c:v>
                </c:pt>
                <c:pt idx="4">
                  <c:v>1.08</c:v>
                </c:pt>
                <c:pt idx="5">
                  <c:v>1.02</c:v>
                </c:pt>
                <c:pt idx="6">
                  <c:v>0.99</c:v>
                </c:pt>
                <c:pt idx="7">
                  <c:v>0.95</c:v>
                </c:pt>
                <c:pt idx="8">
                  <c:v>0.75</c:v>
                </c:pt>
                <c:pt idx="9">
                  <c:v>0.57999999999999996</c:v>
                </c:pt>
                <c:pt idx="10">
                  <c:v>0.52</c:v>
                </c:pt>
                <c:pt idx="11">
                  <c:v>0.48</c:v>
                </c:pt>
                <c:pt idx="12">
                  <c:v>0.45</c:v>
                </c:pt>
                <c:pt idx="13">
                  <c:v>0.35</c:v>
                </c:pt>
                <c:pt idx="14">
                  <c:v>0.17</c:v>
                </c:pt>
                <c:pt idx="15">
                  <c:v>0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Sheet1!$A$6</c:f>
              <c:strCache>
                <c:ptCount val="1"/>
                <c:pt idx="0">
                  <c:v>2014.10.</c:v>
                </c:pt>
              </c:strCache>
            </c:strRef>
          </c:tx>
          <c:spPr>
            <a:ln w="46817">
              <a:solidFill>
                <a:srgbClr val="3366FF"/>
              </a:solidFill>
              <a:prstDash val="solid"/>
            </a:ln>
          </c:spPr>
          <c:marker>
            <c:symbol val="none"/>
          </c:marker>
          <c:cat>
            <c:numRef>
              <c:f>Sheet1!$B$2:$V$2</c:f>
              <c:numCache>
                <c:formatCode>General</c:formatCode>
                <c:ptCount val="21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</c:numCache>
            </c:numRef>
          </c:cat>
          <c:val>
            <c:numRef>
              <c:f>Sheet1!$B$6:$V$6</c:f>
              <c:numCache>
                <c:formatCode>General</c:formatCode>
                <c:ptCount val="21"/>
                <c:pt idx="0">
                  <c:v>2.11</c:v>
                </c:pt>
                <c:pt idx="1">
                  <c:v>1.6</c:v>
                </c:pt>
                <c:pt idx="2">
                  <c:v>1.35</c:v>
                </c:pt>
                <c:pt idx="3">
                  <c:v>1.2</c:v>
                </c:pt>
                <c:pt idx="4">
                  <c:v>1.07</c:v>
                </c:pt>
                <c:pt idx="5">
                  <c:v>1</c:v>
                </c:pt>
                <c:pt idx="6">
                  <c:v>0.95</c:v>
                </c:pt>
                <c:pt idx="7">
                  <c:v>0.9</c:v>
                </c:pt>
                <c:pt idx="8">
                  <c:v>0.79</c:v>
                </c:pt>
                <c:pt idx="9">
                  <c:v>0.64</c:v>
                </c:pt>
                <c:pt idx="10">
                  <c:v>0.62</c:v>
                </c:pt>
                <c:pt idx="11">
                  <c:v>0.44</c:v>
                </c:pt>
                <c:pt idx="12">
                  <c:v>0.4</c:v>
                </c:pt>
                <c:pt idx="13">
                  <c:v>0.32</c:v>
                </c:pt>
                <c:pt idx="14">
                  <c:v>0.22</c:v>
                </c:pt>
                <c:pt idx="15">
                  <c:v>0.11</c:v>
                </c:pt>
                <c:pt idx="16">
                  <c:v>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983616"/>
        <c:axId val="85985920"/>
      </c:lineChart>
      <c:dateAx>
        <c:axId val="85983616"/>
        <c:scaling>
          <c:orientation val="minMax"/>
          <c:max val="50"/>
        </c:scaling>
        <c:delete val="0"/>
        <c:axPos val="b"/>
        <c:majorGridlines>
          <c:spPr>
            <a:ln w="3901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2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t>attālums no atbalsta punkta (m)</a:t>
                </a:r>
              </a:p>
            </c:rich>
          </c:tx>
          <c:layout>
            <c:manualLayout>
              <c:xMode val="edge"/>
              <c:yMode val="edge"/>
              <c:x val="0.36993243243243246"/>
              <c:y val="0.90835579514824794"/>
            </c:manualLayout>
          </c:layout>
          <c:overlay val="0"/>
          <c:spPr>
            <a:noFill/>
            <a:ln w="31211">
              <a:noFill/>
            </a:ln>
          </c:spPr>
        </c:title>
        <c:numFmt formatCode="General" sourceLinked="0"/>
        <c:majorTickMark val="cross"/>
        <c:minorTickMark val="none"/>
        <c:tickLblPos val="nextTo"/>
        <c:spPr>
          <a:ln w="390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2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5985920"/>
        <c:crosses val="autoZero"/>
        <c:auto val="0"/>
        <c:lblOffset val="100"/>
        <c:baseTimeUnit val="days"/>
        <c:majorUnit val="10"/>
        <c:majorTimeUnit val="days"/>
        <c:minorUnit val="5"/>
        <c:minorTimeUnit val="days"/>
      </c:dateAx>
      <c:valAx>
        <c:axId val="85985920"/>
        <c:scaling>
          <c:orientation val="minMax"/>
        </c:scaling>
        <c:delete val="0"/>
        <c:axPos val="l"/>
        <c:majorGridlines>
          <c:spPr>
            <a:ln w="3901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2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t>augstums virs BS 0 (m)</a:t>
                </a:r>
              </a:p>
            </c:rich>
          </c:tx>
          <c:layout>
            <c:manualLayout>
              <c:xMode val="edge"/>
              <c:yMode val="edge"/>
              <c:x val="1.8581081081081082E-2"/>
              <c:y val="0.30188679245283018"/>
            </c:manualLayout>
          </c:layout>
          <c:overlay val="0"/>
          <c:spPr>
            <a:noFill/>
            <a:ln w="31211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90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2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5983616"/>
        <c:crosses val="autoZero"/>
        <c:crossBetween val="midCat"/>
      </c:valAx>
      <c:spPr>
        <a:solidFill>
          <a:srgbClr val="FFFFFF"/>
        </a:solidFill>
        <a:ln w="15606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7195945945945943"/>
          <c:y val="0.26684636118598382"/>
          <c:w val="0.15033783783783783"/>
          <c:h val="0.11590296495956873"/>
        </c:manualLayout>
      </c:layout>
      <c:overlay val="0"/>
      <c:spPr>
        <a:solidFill>
          <a:srgbClr val="FFFFFF"/>
        </a:solidFill>
        <a:ln w="3901">
          <a:solidFill>
            <a:srgbClr val="000000"/>
          </a:solidFill>
          <a:prstDash val="solid"/>
        </a:ln>
      </c:spPr>
      <c:txPr>
        <a:bodyPr/>
        <a:lstStyle/>
        <a:p>
          <a:pPr>
            <a:defRPr sz="113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901">
      <a:solidFill>
        <a:srgbClr val="000000"/>
      </a:solidFill>
      <a:prstDash val="solid"/>
    </a:ln>
  </c:spPr>
  <c:txPr>
    <a:bodyPr/>
    <a:lstStyle/>
    <a:p>
      <a:pPr>
        <a:defRPr sz="122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FC50F-CC7A-4577-96FC-C1B9EB4611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417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D9FA5-F63B-4513-9D45-B6CDCC4942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477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ADB00-8492-47EC-B732-7B0EFA0C43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16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836A8-959A-41EE-B8F3-6D8063B937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64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0E37D-7F33-4B72-81A0-5443D1F63E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20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2D75A-54F7-4B18-A287-49DB9B273B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66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D9211-C34C-4092-B5A4-4E1884252C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1740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6DD3F-4DF9-4433-807A-D21337F719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26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EBDA6-387E-4BE7-8D69-6124C7681C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06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37E6C-4F07-4A80-BBD3-830D816FAE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3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8E2AC-3E10-48E4-9C74-CF9F9479F7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053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1">
                <a:gamma/>
                <a:tint val="4431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899A83-3BE8-4230-8945-34D004F0BB9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349500"/>
            <a:ext cx="7772400" cy="1470025"/>
          </a:xfrm>
        </p:spPr>
        <p:txBody>
          <a:bodyPr/>
          <a:lstStyle/>
          <a:p>
            <a:r>
              <a:rPr lang="lv-LV" altLang="en-US" sz="3200"/>
              <a:t>Piekrastes ekosistēmu ilgtspējīgas </a:t>
            </a:r>
            <a:br>
              <a:rPr lang="lv-LV" altLang="en-US" sz="3200"/>
            </a:br>
            <a:r>
              <a:rPr lang="lv-LV" altLang="en-US" sz="3200"/>
              <a:t>apsaimniekošanas ģeoloģiskie aspekti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1628775"/>
            <a:ext cx="6400800" cy="72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lv-LV" altLang="en-US" sz="1800"/>
              <a:t>Projekta „LIFE Ekosistēmu pakalpojumi” seminārs „Dabas sniegtie pakalpojumi: to nozīme un novērtēšana”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932363" y="5229225"/>
            <a:ext cx="367188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lv-LV" altLang="en-US" sz="1600"/>
              <a:t>Jānis Lapinskis</a:t>
            </a:r>
          </a:p>
          <a:p>
            <a:pPr algn="r"/>
            <a:r>
              <a:rPr lang="lv-LV" altLang="en-US" sz="1200"/>
              <a:t>LU Ģeogrāfijas un Zemes zinātņu fakultāte</a:t>
            </a:r>
          </a:p>
          <a:p>
            <a:pPr algn="r"/>
            <a:r>
              <a:rPr lang="lv-LV" altLang="en-US" sz="1200"/>
              <a:t>Jūras krastu laboratorija</a:t>
            </a:r>
            <a:endParaRPr lang="en-US" altLang="en-US" sz="1200"/>
          </a:p>
        </p:txBody>
      </p:sp>
      <p:pic>
        <p:nvPicPr>
          <p:cNvPr id="2054" name="Picture 6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0"/>
            <a:ext cx="1258887" cy="125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upload.wikimedia.org/wikipedia/commons/9/92/LVA_Saulkrastu_novads_C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7738" cy="11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3316288" y="6143625"/>
            <a:ext cx="20351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400"/>
              <a:t>201</a:t>
            </a:r>
            <a:r>
              <a:rPr lang="lv-LV" altLang="en-US" sz="1400"/>
              <a:t>5</a:t>
            </a:r>
            <a:r>
              <a:rPr lang="en-US" altLang="en-US" sz="1400"/>
              <a:t>. gada </a:t>
            </a:r>
            <a:r>
              <a:rPr lang="lv-LV" altLang="en-US" sz="1400"/>
              <a:t>25. augusts</a:t>
            </a:r>
          </a:p>
          <a:p>
            <a:pPr algn="ctr"/>
            <a:r>
              <a:rPr lang="lv-LV" altLang="en-US" sz="1400"/>
              <a:t>Zvejniekciems</a:t>
            </a:r>
            <a:endParaRPr lang="en-US" altLang="en-US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975" cy="1143000"/>
          </a:xfrm>
        </p:spPr>
        <p:txBody>
          <a:bodyPr/>
          <a:lstStyle/>
          <a:p>
            <a:r>
              <a:rPr lang="lv-LV" altLang="zh-CN" sz="2800"/>
              <a:t>“Zaļo” krasta stabilizācijas pasākumu vēsture Latvijā</a:t>
            </a:r>
            <a:endParaRPr lang="en-US" altLang="en-US" sz="280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altLang="en-US" sz="2000"/>
              <a:t>Pirmie zināmie gadījumi 19.gs. vidū.</a:t>
            </a:r>
          </a:p>
          <a:p>
            <a:r>
              <a:rPr lang="lv-LV" altLang="en-US" sz="2000"/>
              <a:t>20. gs. otrā pusē ļoti plaši un atkārtoti pielietota Rīgas līča piekrastē, posmā no Apšuciema līdz Pabažiem.</a:t>
            </a:r>
          </a:p>
          <a:p>
            <a:r>
              <a:rPr lang="lv-LV" altLang="en-US" sz="2000"/>
              <a:t>Galvenokārt stādīti kārkli (</a:t>
            </a:r>
            <a:r>
              <a:rPr lang="lv-LV" altLang="zh-CN" sz="2000" i="1"/>
              <a:t>Salix daphnoides</a:t>
            </a:r>
            <a:r>
              <a:rPr lang="lv-LV" altLang="zh-CN" sz="2000"/>
              <a:t>).</a:t>
            </a:r>
          </a:p>
          <a:p>
            <a:r>
              <a:rPr lang="lv-LV" altLang="zh-CN" sz="2000"/>
              <a:t>Kvantitatīvi pasākumu efektivitātes un ietekmes vērtējumi līdz 2014. gadam netika veikti.</a:t>
            </a:r>
            <a:endParaRPr lang="en-US" altLang="en-US" sz="2000"/>
          </a:p>
        </p:txBody>
      </p:sp>
      <p:pic>
        <p:nvPicPr>
          <p:cNvPr id="13316" name="Picture 4" descr="egure_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4284663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bigaunc3_2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906838"/>
            <a:ext cx="4427537" cy="295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altLang="zh-CN" sz="2000"/>
              <a:t>Funkcionalitātes pamatā galvenokārt ir </a:t>
            </a:r>
            <a:r>
              <a:rPr lang="lv-LV" altLang="zh-CN" sz="2000" b="1"/>
              <a:t>vēja nesto</a:t>
            </a:r>
            <a:r>
              <a:rPr lang="lv-LV" altLang="zh-CN" sz="2000"/>
              <a:t> </a:t>
            </a:r>
            <a:r>
              <a:rPr lang="lv-LV" altLang="zh-CN" sz="2000" b="1"/>
              <a:t>smilšu akumulācijas veicināšana</a:t>
            </a:r>
            <a:r>
              <a:rPr lang="lv-LV" altLang="zh-CN" sz="2000"/>
              <a:t> mērķa teritorijā (priekškāpā), kas sekundāri samazina erozijas epizožu laikā iespējamo pamatkrasta apdraudējumu.</a:t>
            </a:r>
          </a:p>
          <a:p>
            <a:endParaRPr lang="lv-LV" altLang="zh-CN" sz="2000"/>
          </a:p>
          <a:p>
            <a:r>
              <a:rPr lang="lv-LV" altLang="zh-CN" sz="2000"/>
              <a:t>Vērā ņemama efektivitāte tiek sasniegta tikai krasta posmos ar ievērojamiem smilšaino sanešu krājumiem, kā arī gadījumos, kad erozijas epizodes atkārtojas reti.</a:t>
            </a:r>
            <a:endParaRPr lang="en-US" altLang="en-US" sz="200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787900" y="5013325"/>
            <a:ext cx="40513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lv-LV" altLang="en-US"/>
              <a:t>(Wilcock and  Carter, 1977; Knutson and Finkelstein, 1987; Miller et al, 2001; Martinez and Psuty 2004; Nordstrom, 2008)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lv-LV" altLang="zh-CN" sz="3200"/>
              <a:t>“Kāpu stādīšana” kā krasta stabilizācijas pasākums</a:t>
            </a:r>
            <a:endParaRPr lang="en-US" altLang="en-US" sz="3200"/>
          </a:p>
        </p:txBody>
      </p:sp>
      <p:pic>
        <p:nvPicPr>
          <p:cNvPr id="14341" name="Picture 5" descr="bigaunc_2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6788"/>
            <a:ext cx="3121025" cy="208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v-LV" altLang="lv-LV"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Cik zaļi ir “zaļie” preterozijas pasākumi?</a:t>
            </a:r>
            <a:endParaRPr lang="en-US" altLang="en-US" sz="32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7625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lv-LV" altLang="en-US" sz="2000"/>
              <a:t>Apaugušas priekškāpas frontālā daļa pēc vētras viļņu izraisītas erozijas ilgstoši saglabā stāvu kāpli, apgrūtinot smilšu apmaiņu starp pludmali un priekškāpu, kas palēnina sākotnējā profila atjaunošanos.</a:t>
            </a:r>
          </a:p>
          <a:p>
            <a:pPr>
              <a:lnSpc>
                <a:spcPct val="90000"/>
              </a:lnSpc>
            </a:pPr>
            <a:endParaRPr lang="lv-LV" altLang="en-US" sz="2000"/>
          </a:p>
          <a:p>
            <a:pPr>
              <a:lnSpc>
                <a:spcPct val="90000"/>
              </a:lnSpc>
            </a:pPr>
            <a:r>
              <a:rPr lang="lv-LV" altLang="en-US" sz="2000"/>
              <a:t>Pastiprinātas eolās akumulācijas rezultātā samazinās pludmales smilšu apjoms un </a:t>
            </a:r>
            <a:r>
              <a:rPr lang="lv-LV" altLang="en-US" sz="2000" b="1" u="sng"/>
              <a:t>erozijas intensitāte kopumā var pat palielināties, bet vairumā gadījumu paliek nemainīga</a:t>
            </a:r>
            <a:r>
              <a:rPr lang="lv-LV" altLang="en-US" sz="2000"/>
              <a:t>.</a:t>
            </a:r>
          </a:p>
          <a:p>
            <a:pPr>
              <a:lnSpc>
                <a:spcPct val="90000"/>
              </a:lnSpc>
            </a:pPr>
            <a:endParaRPr lang="en-US" altLang="en-US" sz="200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2636838"/>
            <a:ext cx="380047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011863" y="5949950"/>
            <a:ext cx="3024187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lv-LV" altLang="en-US"/>
              <a:t>(Carter, 1980; Floor, 2000; Pranzini, Williams, 2013)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8713787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lv-LV" altLang="zh-CN" sz="1800"/>
              <a:t>Engures novada teritorijā preterozijas pasākumu pieredze ir samērā sena. Tikuši pielietoti kārklu stādījumi un vienkāršu pasīvu nostiprinājumu ierīkošana izmantojot galvenokārt dabas materiālus – laukakmeņus vai koka pāļus.</a:t>
            </a:r>
          </a:p>
          <a:p>
            <a:pPr>
              <a:lnSpc>
                <a:spcPct val="80000"/>
              </a:lnSpc>
            </a:pPr>
            <a:r>
              <a:rPr lang="lv-LV" altLang="zh-CN" sz="1800"/>
              <a:t>Pielietoto risinājumu efektivitāte variē ļoti plašā diapazonā – un galvenokārt ir bijusi atkarīga no sākotnējās krasta erozijas intensitātes konkrētajā vietā. </a:t>
            </a:r>
          </a:p>
          <a:p>
            <a:pPr>
              <a:lnSpc>
                <a:spcPct val="80000"/>
              </a:lnSpc>
            </a:pPr>
            <a:r>
              <a:rPr lang="lv-LV" altLang="zh-CN" sz="1800"/>
              <a:t>Vietās ar jau sākotnēji augstāku erozijas intensitāti, preterozijas pasākumu dēļ ir novērojama tās tālāka pastiprināšanas.</a:t>
            </a:r>
          </a:p>
          <a:p>
            <a:pPr>
              <a:lnSpc>
                <a:spcPct val="80000"/>
              </a:lnSpc>
            </a:pPr>
            <a:r>
              <a:rPr lang="lv-LV" altLang="zh-CN" sz="1800" b="1"/>
              <a:t>Kārklu stādījumu efektivitāte vairumā gadījumu ir zema</a:t>
            </a:r>
            <a:r>
              <a:rPr lang="lv-LV" altLang="zh-CN" sz="1800"/>
              <a:t>.</a:t>
            </a:r>
          </a:p>
          <a:p>
            <a:pPr>
              <a:lnSpc>
                <a:spcPct val="80000"/>
              </a:lnSpc>
            </a:pPr>
            <a:r>
              <a:rPr lang="lv-LV" altLang="zh-CN" sz="1800"/>
              <a:t>Kārklu stādījumi līdzīgi masīvām aizsargbūvēm, bet mazākā apjomā, pazemina kopējo krasta sistēmas stabilitāti, netiešā veidā paaugstinot erozijas risku blakus iecirkņos.</a:t>
            </a:r>
          </a:p>
          <a:p>
            <a:pPr>
              <a:lnSpc>
                <a:spcPct val="80000"/>
              </a:lnSpc>
            </a:pPr>
            <a:r>
              <a:rPr lang="lv-LV" altLang="zh-CN" sz="1800"/>
              <a:t>Papildus tam, šādas „aizaugušas” priekškāpas kļūst mazāk pievilcīgas pludmales apmeklētājiem.</a:t>
            </a:r>
            <a:endParaRPr lang="en-US" altLang="en-US" sz="180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370013" y="333375"/>
            <a:ext cx="6392862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lv-LV" altLang="lv-LV" sz="28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Cik zaļi ir “zaļie” preterozijas pasākumi?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lv-LV" altLang="lv-LV" sz="28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Engures novada pieredze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6950"/>
            <a:ext cx="3059113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BIGCIEMS_VEETRAPOS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746625"/>
            <a:ext cx="3203575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ter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788988"/>
            <a:ext cx="6373812" cy="606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555875" y="0"/>
            <a:ext cx="3276600" cy="762000"/>
          </a:xfrm>
          <a:prstGeom prst="rect">
            <a:avLst/>
          </a:prstGeom>
          <a:solidFill>
            <a:srgbClr val="33CCCC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lv-LV" altLang="lv-LV" sz="2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Engures novada pieredze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lv-LV" altLang="lv-LV" sz="2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Kārklu stādījumi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978400" cy="1143000"/>
          </a:xfrm>
        </p:spPr>
        <p:txBody>
          <a:bodyPr/>
          <a:lstStyle/>
          <a:p>
            <a:r>
              <a:rPr lang="lv-LV" altLang="en-US" sz="2800"/>
              <a:t>Kārklu stādījumi</a:t>
            </a:r>
            <a:br>
              <a:rPr lang="lv-LV" altLang="en-US" sz="2800"/>
            </a:br>
            <a:r>
              <a:rPr lang="lv-LV" altLang="en-US" sz="2800"/>
              <a:t>Rezultāti</a:t>
            </a:r>
            <a:endParaRPr lang="en-US" altLang="en-US" sz="2800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50800" y="2449513"/>
          <a:ext cx="7134225" cy="4357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7412" name="Picture 4" descr="bigaunc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0"/>
            <a:ext cx="3059112" cy="291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Line 5"/>
          <p:cNvSpPr>
            <a:spLocks noChangeShapeType="1"/>
          </p:cNvSpPr>
          <p:nvPr/>
        </p:nvSpPr>
        <p:spPr bwMode="auto">
          <a:xfrm flipV="1">
            <a:off x="5580063" y="1628775"/>
            <a:ext cx="1655762" cy="936625"/>
          </a:xfrm>
          <a:prstGeom prst="line">
            <a:avLst/>
          </a:prstGeom>
          <a:noFill/>
          <a:ln w="19050" cap="rnd">
            <a:solidFill>
              <a:srgbClr val="8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4427538" y="4292600"/>
            <a:ext cx="0" cy="936625"/>
          </a:xfrm>
          <a:prstGeom prst="line">
            <a:avLst/>
          </a:prstGeom>
          <a:noFill/>
          <a:ln w="127000">
            <a:solidFill>
              <a:srgbClr val="008000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492500" y="3933825"/>
            <a:ext cx="18573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lv-LV" altLang="en-US"/>
              <a:t>Stādījumu rinda </a:t>
            </a:r>
            <a:endParaRPr lang="en-US" altLang="en-US"/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 rot="932183">
            <a:off x="3419475" y="4941888"/>
            <a:ext cx="1873250" cy="792162"/>
          </a:xfrm>
          <a:prstGeom prst="ellips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31775" y="1289050"/>
            <a:ext cx="55641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lv-LV" altLang="zh-CN" sz="2400"/>
              <a:t>Vējnesto smilšu akumulācija stādījumu zonā pastiprinājusies nebūtiski. 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91513" cy="19732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lv-LV" altLang="zh-CN" sz="2000"/>
              <a:t>Profila augstums stādījumu zonā salīdzinot ar fona situāciju divu sezonu laikā ir pieaudzis par </a:t>
            </a:r>
            <a:r>
              <a:rPr lang="lv-LV" altLang="zh-CN" sz="2000" b="1"/>
              <a:t>0,02-0,19 m</a:t>
            </a:r>
            <a:r>
              <a:rPr lang="lv-LV" altLang="zh-CN" sz="2000"/>
              <a:t>.</a:t>
            </a:r>
          </a:p>
          <a:p>
            <a:pPr>
              <a:lnSpc>
                <a:spcPct val="90000"/>
              </a:lnSpc>
            </a:pPr>
            <a:endParaRPr lang="lv-LV" altLang="zh-CN" sz="2000"/>
          </a:p>
          <a:p>
            <a:pPr>
              <a:lnSpc>
                <a:spcPct val="90000"/>
              </a:lnSpc>
            </a:pPr>
            <a:r>
              <a:rPr lang="lv-LV" altLang="zh-CN" sz="2000"/>
              <a:t>Kopējais aprēķinātais efektīvais akumulācijas apjoms visā stādījumu rindas garumā iecirknī veido </a:t>
            </a:r>
            <a:r>
              <a:rPr lang="lv-LV" altLang="zh-CN" sz="2000" b="1"/>
              <a:t>10-20 m</a:t>
            </a:r>
            <a:r>
              <a:rPr lang="lv-LV" altLang="zh-CN" sz="2000" b="1" baseline="30000"/>
              <a:t>3</a:t>
            </a:r>
            <a:r>
              <a:rPr lang="lv-LV" altLang="zh-CN" sz="2000"/>
              <a:t>.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3644900"/>
            <a:ext cx="4038600" cy="2736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lv-LV" altLang="zh-CN" sz="2000"/>
              <a:t>Ir vērojama citu pludmales smiltājiem raksturīgu augu sugu nostiprināšanās kārklu rindā, kas smilšu akumulāciju veicina ievērojami labāk. </a:t>
            </a:r>
            <a:endParaRPr lang="en-US" altLang="en-US" sz="2000"/>
          </a:p>
        </p:txBody>
      </p:sp>
      <p:pic>
        <p:nvPicPr>
          <p:cNvPr id="18437" name="Picture 5" descr="DSC_00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713163"/>
            <a:ext cx="4716462" cy="314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978400" cy="1143000"/>
          </a:xfrm>
          <a:noFill/>
          <a:ln/>
        </p:spPr>
        <p:txBody>
          <a:bodyPr/>
          <a:lstStyle/>
          <a:p>
            <a:r>
              <a:rPr lang="lv-LV" altLang="en-US" sz="2800"/>
              <a:t>Kārklu stādījumi</a:t>
            </a:r>
            <a:br>
              <a:rPr lang="lv-LV" altLang="en-US" sz="2800"/>
            </a:br>
            <a:r>
              <a:rPr lang="lv-LV" altLang="en-US" sz="2800"/>
              <a:t>Rezultāti</a:t>
            </a: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2" descr="ervins_volfeils_1936_labra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645318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7059613" y="333375"/>
            <a:ext cx="2084387" cy="581025"/>
          </a:xfrm>
          <a:prstGeom prst="rect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lv-LV" altLang="en-US" sz="1600">
                <a:solidFill>
                  <a:schemeClr val="bg1"/>
                </a:solidFill>
                <a:latin typeface="Times New Roman" pitchFamily="18" charset="0"/>
              </a:rPr>
              <a:t>E</a:t>
            </a:r>
            <a:r>
              <a:rPr lang="en-GB" altLang="en-US" sz="1600">
                <a:solidFill>
                  <a:schemeClr val="bg1"/>
                </a:solidFill>
                <a:latin typeface="Times New Roman" pitchFamily="18" charset="0"/>
              </a:rPr>
              <a:t>rv</a:t>
            </a:r>
            <a:r>
              <a:rPr lang="lv-LV" altLang="en-US" sz="1600">
                <a:solidFill>
                  <a:schemeClr val="bg1"/>
                </a:solidFill>
                <a:latin typeface="Times New Roman" pitchFamily="18" charset="0"/>
              </a:rPr>
              <a:t>ī</a:t>
            </a:r>
            <a:r>
              <a:rPr lang="en-GB" altLang="en-US" sz="1600">
                <a:solidFill>
                  <a:schemeClr val="bg1"/>
                </a:solidFill>
                <a:latin typeface="Times New Roman" pitchFamily="18" charset="0"/>
              </a:rPr>
              <a:t>ns</a:t>
            </a:r>
            <a:r>
              <a:rPr lang="lv-LV" altLang="en-US" sz="1600">
                <a:solidFill>
                  <a:schemeClr val="bg1"/>
                </a:solidFill>
                <a:latin typeface="Times New Roman" pitchFamily="18" charset="0"/>
              </a:rPr>
              <a:t> V</a:t>
            </a:r>
            <a:r>
              <a:rPr lang="en-GB" altLang="en-US" sz="1600">
                <a:solidFill>
                  <a:schemeClr val="bg1"/>
                </a:solidFill>
                <a:latin typeface="Times New Roman" pitchFamily="18" charset="0"/>
              </a:rPr>
              <a:t>olfeils 1936</a:t>
            </a:r>
            <a:r>
              <a:rPr lang="lv-LV" altLang="en-US" sz="1600">
                <a:solidFill>
                  <a:schemeClr val="bg1"/>
                </a:solidFill>
                <a:latin typeface="Times New Roman" pitchFamily="18" charset="0"/>
              </a:rPr>
              <a:t>.g.</a:t>
            </a:r>
          </a:p>
          <a:p>
            <a:r>
              <a:rPr lang="lv-LV" altLang="en-US" sz="1600" i="1">
                <a:solidFill>
                  <a:schemeClr val="bg1"/>
                </a:solidFill>
                <a:latin typeface="Times New Roman" pitchFamily="18" charset="0"/>
              </a:rPr>
              <a:t>L</a:t>
            </a:r>
            <a:r>
              <a:rPr lang="en-GB" altLang="en-US" sz="1600" i="1">
                <a:solidFill>
                  <a:schemeClr val="bg1"/>
                </a:solidFill>
                <a:latin typeface="Times New Roman" pitchFamily="18" charset="0"/>
              </a:rPr>
              <a:t>abrags</a:t>
            </a:r>
          </a:p>
        </p:txBody>
      </p:sp>
      <p:sp>
        <p:nvSpPr>
          <p:cNvPr id="19462" name="Rectangle 2"/>
          <p:cNvSpPr>
            <a:spLocks noChangeArrowheads="1"/>
          </p:cNvSpPr>
          <p:nvPr/>
        </p:nvSpPr>
        <p:spPr bwMode="auto">
          <a:xfrm>
            <a:off x="2627313" y="3068638"/>
            <a:ext cx="23050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lv-LV" altLang="lv-LV" sz="3400" dirty="0"/>
              <a:t>Paldies!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9" name="Group 13"/>
          <p:cNvGrpSpPr>
            <a:grpSpLocks/>
          </p:cNvGrpSpPr>
          <p:nvPr/>
        </p:nvGrpSpPr>
        <p:grpSpPr bwMode="auto">
          <a:xfrm>
            <a:off x="395288" y="1700213"/>
            <a:ext cx="8748712" cy="3503612"/>
            <a:chOff x="249" y="1071"/>
            <a:chExt cx="5511" cy="2207"/>
          </a:xfrm>
        </p:grpSpPr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249" y="1071"/>
              <a:ext cx="2359" cy="45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08" name="Picture 12" descr="cilveki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1207"/>
              <a:ext cx="3107" cy="2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3683000" cy="1143000"/>
          </a:xfrm>
        </p:spPr>
        <p:txBody>
          <a:bodyPr/>
          <a:lstStyle/>
          <a:p>
            <a:r>
              <a:rPr lang="lv-LV" altLang="en-US" sz="2800"/>
              <a:t>Vai problēma?</a:t>
            </a:r>
            <a:endParaRPr lang="en-US" altLang="en-US" sz="28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424815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lv-LV" altLang="en-US" sz="1500"/>
              <a:t>Latvijā ievērojama iedzīvotāju daļa </a:t>
            </a:r>
            <a:r>
              <a:rPr lang="lv-LV" altLang="en-US" sz="1500" b="1"/>
              <a:t>izmanto</a:t>
            </a:r>
            <a:r>
              <a:rPr lang="lv-LV" altLang="en-US" sz="1500"/>
              <a:t> dabas resursus, kas tieši saistīti ar jūras krasta zonu vai piekrasti.</a:t>
            </a:r>
          </a:p>
          <a:p>
            <a:pPr>
              <a:lnSpc>
                <a:spcPct val="80000"/>
              </a:lnSpc>
            </a:pPr>
            <a:endParaRPr lang="lv-LV" altLang="en-US" sz="1500"/>
          </a:p>
          <a:p>
            <a:pPr>
              <a:lnSpc>
                <a:spcPct val="80000"/>
              </a:lnSpc>
            </a:pPr>
            <a:r>
              <a:rPr lang="lv-LV" altLang="en-US" sz="1500"/>
              <a:t>Piekrastei un, jo īpaši šaurajai krasta joslai, ir raksturīga izteikta jutība pret dažādiem ārējiem faktoriem, un līdz ar to - </a:t>
            </a:r>
            <a:r>
              <a:rPr lang="lv-LV" altLang="en-US" sz="1500" b="1"/>
              <a:t>mainība un nepastāvība</a:t>
            </a:r>
            <a:r>
              <a:rPr lang="lv-LV" altLang="en-US" sz="1500"/>
              <a:t>.</a:t>
            </a:r>
          </a:p>
          <a:p>
            <a:pPr>
              <a:lnSpc>
                <a:spcPct val="80000"/>
              </a:lnSpc>
            </a:pPr>
            <a:endParaRPr lang="lv-LV" altLang="en-US" sz="1500"/>
          </a:p>
          <a:p>
            <a:pPr>
              <a:lnSpc>
                <a:spcPct val="80000"/>
              </a:lnSpc>
            </a:pPr>
            <a:r>
              <a:rPr lang="lv-LV" altLang="en-US" sz="1500"/>
              <a:t>Piekrastē sastopamo ES nozīmes aizsargājamo biotopu saglabāšanās/jaunveidošanās ir tiešā veidā </a:t>
            </a:r>
            <a:r>
              <a:rPr lang="lv-LV" altLang="en-US" sz="1500" b="1"/>
              <a:t>atkarīga no</a:t>
            </a:r>
            <a:r>
              <a:rPr lang="lv-LV" altLang="en-US" sz="1500"/>
              <a:t> reljefveidojošo ģeoloģisko procesu </a:t>
            </a:r>
            <a:r>
              <a:rPr lang="lv-LV" altLang="en-US" sz="1500" b="1"/>
              <a:t>paritātes</a:t>
            </a:r>
            <a:r>
              <a:rPr lang="lv-LV" altLang="en-US" sz="1500"/>
              <a:t> laikā un telpā.</a:t>
            </a:r>
          </a:p>
          <a:p>
            <a:pPr>
              <a:lnSpc>
                <a:spcPct val="80000"/>
              </a:lnSpc>
            </a:pPr>
            <a:endParaRPr lang="lv-LV" altLang="en-US" sz="1500"/>
          </a:p>
          <a:p>
            <a:pPr>
              <a:lnSpc>
                <a:spcPct val="80000"/>
              </a:lnSpc>
            </a:pPr>
            <a:r>
              <a:rPr lang="lv-LV" altLang="en-US" sz="1500"/>
              <a:t>Saimniecisko aktivitāšu un dabas apstākļu izmaiņu spiediena rezultātā krasta </a:t>
            </a:r>
            <a:r>
              <a:rPr lang="lv-LV" altLang="en-US" sz="1500" b="1"/>
              <a:t>erozijas skarto posmu kopgarums pieaug</a:t>
            </a:r>
            <a:r>
              <a:rPr lang="lv-LV" altLang="en-US" sz="1500"/>
              <a:t>. </a:t>
            </a:r>
            <a:r>
              <a:rPr lang="lv-LV" altLang="en-US" sz="1500" i="1"/>
              <a:t>Lietotāja interešu apdraudējums</a:t>
            </a:r>
            <a:r>
              <a:rPr lang="lv-LV" altLang="en-US" sz="1500"/>
              <a:t>.</a:t>
            </a:r>
          </a:p>
          <a:p>
            <a:pPr>
              <a:lnSpc>
                <a:spcPct val="80000"/>
              </a:lnSpc>
            </a:pPr>
            <a:endParaRPr lang="lv-LV" altLang="en-US" sz="1500"/>
          </a:p>
          <a:p>
            <a:pPr>
              <a:lnSpc>
                <a:spcPct val="80000"/>
              </a:lnSpc>
            </a:pPr>
            <a:r>
              <a:rPr lang="lv-LV" altLang="en-US" sz="1500"/>
              <a:t>Rezultātā daudzviet izveidojusies </a:t>
            </a:r>
            <a:r>
              <a:rPr lang="lv-LV" altLang="en-US" sz="1500" b="1"/>
              <a:t>konfliktsituācija</a:t>
            </a:r>
            <a:r>
              <a:rPr lang="lv-LV" altLang="en-US" sz="1500"/>
              <a:t> pretnostatot krasta resursu tiešo patēriņu un šo resursu/dabas vērtību ilgtspēju. </a:t>
            </a:r>
            <a:r>
              <a:rPr lang="lv-LV" altLang="en-US" sz="1500" i="1"/>
              <a:t>Bezizeja?</a:t>
            </a:r>
            <a:endParaRPr lang="en-US" altLang="en-US" sz="1500" i="1"/>
          </a:p>
        </p:txBody>
      </p:sp>
      <p:grpSp>
        <p:nvGrpSpPr>
          <p:cNvPr id="4110" name="Group 14"/>
          <p:cNvGrpSpPr>
            <a:grpSpLocks/>
          </p:cNvGrpSpPr>
          <p:nvPr/>
        </p:nvGrpSpPr>
        <p:grpSpPr bwMode="auto">
          <a:xfrm>
            <a:off x="395288" y="2565400"/>
            <a:ext cx="8583612" cy="1979613"/>
            <a:chOff x="249" y="1616"/>
            <a:chExt cx="5407" cy="1247"/>
          </a:xfrm>
        </p:grpSpPr>
        <p:pic>
          <p:nvPicPr>
            <p:cNvPr id="4102" name="Picture 7" descr="bruna_for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1616"/>
              <a:ext cx="3003" cy="124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249" y="1661"/>
              <a:ext cx="2359" cy="49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12" name="Group 16"/>
          <p:cNvGrpSpPr>
            <a:grpSpLocks/>
          </p:cNvGrpSpPr>
          <p:nvPr/>
        </p:nvGrpSpPr>
        <p:grpSpPr bwMode="auto">
          <a:xfrm>
            <a:off x="395288" y="1916113"/>
            <a:ext cx="8748712" cy="3287712"/>
            <a:chOff x="249" y="1207"/>
            <a:chExt cx="5511" cy="2071"/>
          </a:xfrm>
        </p:grpSpPr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249" y="2251"/>
              <a:ext cx="2359" cy="63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11" name="Picture 15" descr="embri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1207"/>
              <a:ext cx="3107" cy="2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395288" y="0"/>
            <a:ext cx="8748712" cy="6858000"/>
            <a:chOff x="249" y="0"/>
            <a:chExt cx="5511" cy="4320"/>
          </a:xfrm>
        </p:grpSpPr>
        <p:sp>
          <p:nvSpPr>
            <p:cNvPr id="4113" name="Rectangle 17"/>
            <p:cNvSpPr>
              <a:spLocks noChangeArrowheads="1"/>
            </p:cNvSpPr>
            <p:nvPr/>
          </p:nvSpPr>
          <p:spPr bwMode="auto">
            <a:xfrm>
              <a:off x="249" y="3022"/>
              <a:ext cx="2359" cy="49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14" name="Picture 18" descr="zvejniekc_206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5" y="0"/>
              <a:ext cx="3055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20" name="Group 24"/>
          <p:cNvGrpSpPr>
            <a:grpSpLocks/>
          </p:cNvGrpSpPr>
          <p:nvPr/>
        </p:nvGrpSpPr>
        <p:grpSpPr bwMode="auto">
          <a:xfrm>
            <a:off x="395288" y="0"/>
            <a:ext cx="8748712" cy="6858000"/>
            <a:chOff x="249" y="0"/>
            <a:chExt cx="5511" cy="4320"/>
          </a:xfrm>
        </p:grpSpPr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249" y="3657"/>
              <a:ext cx="2359" cy="49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16" name="Picture 20" descr="saulk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0"/>
              <a:ext cx="3107" cy="2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7" name="Picture 21" descr="sien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2249"/>
              <a:ext cx="3107" cy="2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18" name="Text Box 22"/>
            <p:cNvSpPr txBox="1">
              <a:spLocks noChangeArrowheads="1"/>
            </p:cNvSpPr>
            <p:nvPr/>
          </p:nvSpPr>
          <p:spPr bwMode="auto">
            <a:xfrm>
              <a:off x="2835" y="1071"/>
              <a:ext cx="176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lv-LV" altLang="en-US" sz="2800" b="1">
                  <a:solidFill>
                    <a:srgbClr val="FF3300"/>
                  </a:solidFill>
                </a:rPr>
                <a:t>????????????</a:t>
              </a:r>
              <a:endParaRPr lang="en-US" altLang="en-US" sz="2800" b="1">
                <a:solidFill>
                  <a:srgbClr val="FF3300"/>
                </a:solidFill>
              </a:endParaRPr>
            </a:p>
          </p:txBody>
        </p:sp>
        <p:sp>
          <p:nvSpPr>
            <p:cNvPr id="4119" name="Text Box 23"/>
            <p:cNvSpPr txBox="1">
              <a:spLocks noChangeArrowheads="1"/>
            </p:cNvSpPr>
            <p:nvPr/>
          </p:nvSpPr>
          <p:spPr bwMode="auto">
            <a:xfrm>
              <a:off x="4000" y="3158"/>
              <a:ext cx="176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lv-LV" altLang="en-US" sz="2800" b="1">
                  <a:solidFill>
                    <a:srgbClr val="FF3300"/>
                  </a:solidFill>
                </a:rPr>
                <a:t>????????????</a:t>
              </a:r>
              <a:endParaRPr lang="en-US" altLang="en-US" sz="2800" b="1">
                <a:solidFill>
                  <a:srgbClr val="FF33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v-LV" altLang="en-US" sz="2400"/>
              <a:t>ES aizsargājamie biotopi jūras krasta procesu varā </a:t>
            </a:r>
            <a:endParaRPr lang="en-US" altLang="en-US" sz="24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lv-LV" altLang="en-US" sz="1800" b="1"/>
              <a:t>Lagūnas</a:t>
            </a:r>
            <a:r>
              <a:rPr lang="lv-LV" altLang="en-US" sz="1800"/>
              <a:t> 1150*,</a:t>
            </a:r>
          </a:p>
          <a:p>
            <a:pPr>
              <a:lnSpc>
                <a:spcPct val="80000"/>
              </a:lnSpc>
            </a:pPr>
            <a:r>
              <a:rPr lang="lv-LV" altLang="en-US" sz="1800"/>
              <a:t>Pludmales (</a:t>
            </a:r>
            <a:r>
              <a:rPr lang="lv-LV" altLang="en-US" sz="1800" b="1"/>
              <a:t>Viengadīgu augu sabiedrības uz sanesumu joslām</a:t>
            </a:r>
            <a:r>
              <a:rPr lang="lv-LV" altLang="en-US" sz="1800"/>
              <a:t> 1210, </a:t>
            </a:r>
            <a:r>
              <a:rPr lang="lv-LV" altLang="en-US" sz="1800" b="1"/>
              <a:t>Daudzgadīgs augājs akmeņainās pludmalēs</a:t>
            </a:r>
            <a:r>
              <a:rPr lang="lv-LV" altLang="en-US" sz="1800"/>
              <a:t> 1220, </a:t>
            </a:r>
            <a:r>
              <a:rPr lang="lv-LV" altLang="en-US" sz="1800" b="1"/>
              <a:t>Viengadīgu augu sabiedrības dūņainās un zemās smilšainās pludmalēs</a:t>
            </a:r>
            <a:r>
              <a:rPr lang="lv-LV" altLang="en-US" sz="1800"/>
              <a:t> 1310, </a:t>
            </a:r>
            <a:r>
              <a:rPr lang="lv-LV" altLang="en-US" sz="1800" b="1"/>
              <a:t>Smilšainas pludmales ar daudzgadīgu augāju</a:t>
            </a:r>
            <a:r>
              <a:rPr lang="lv-LV" altLang="en-US" sz="1800"/>
              <a:t> 1640),</a:t>
            </a:r>
          </a:p>
          <a:p>
            <a:pPr>
              <a:lnSpc>
                <a:spcPct val="80000"/>
              </a:lnSpc>
            </a:pPr>
            <a:r>
              <a:rPr lang="lv-LV" altLang="en-US" sz="1800" b="1"/>
              <a:t>Stāvkrasti</a:t>
            </a:r>
            <a:r>
              <a:rPr lang="lv-LV" altLang="en-US" sz="1800"/>
              <a:t> 1230,</a:t>
            </a:r>
          </a:p>
          <a:p>
            <a:pPr>
              <a:lnSpc>
                <a:spcPct val="80000"/>
              </a:lnSpc>
            </a:pPr>
            <a:r>
              <a:rPr lang="lv-LV" altLang="en-US" sz="1800"/>
              <a:t>Primārās kāpas (</a:t>
            </a:r>
            <a:r>
              <a:rPr lang="lv-LV" altLang="en-US" sz="1800" b="1"/>
              <a:t>Embrionālās kāpas</a:t>
            </a:r>
            <a:r>
              <a:rPr lang="lv-LV" altLang="en-US" sz="1800"/>
              <a:t> 2110, </a:t>
            </a:r>
            <a:r>
              <a:rPr lang="lv-LV" altLang="en-US" sz="1800" b="1"/>
              <a:t>Priekškāpas</a:t>
            </a:r>
            <a:r>
              <a:rPr lang="lv-LV" altLang="en-US" sz="1800"/>
              <a:t> 2120),</a:t>
            </a:r>
          </a:p>
          <a:p>
            <a:pPr>
              <a:lnSpc>
                <a:spcPct val="80000"/>
              </a:lnSpc>
            </a:pPr>
            <a:r>
              <a:rPr lang="lv-LV" altLang="en-US" sz="1800"/>
              <a:t>Pelēkās kāpas (</a:t>
            </a:r>
            <a:r>
              <a:rPr lang="lv-LV" altLang="en-US" sz="1800" b="1"/>
              <a:t>Ar lakstaugiem klātas pelēkās kāpas</a:t>
            </a:r>
            <a:r>
              <a:rPr lang="lv-LV" altLang="en-US" sz="1800"/>
              <a:t> 2130*, </a:t>
            </a:r>
            <a:r>
              <a:rPr lang="lv-LV" altLang="en-US" sz="1800" b="1"/>
              <a:t>Pelēkās kāpas ar sīkkrūmu audzēm</a:t>
            </a:r>
            <a:r>
              <a:rPr lang="lv-LV" altLang="en-US" sz="1800"/>
              <a:t> 2140*, </a:t>
            </a:r>
            <a:r>
              <a:rPr lang="lv-LV" altLang="en-US" sz="1800" b="1"/>
              <a:t>Pelēkās kāpas ar ložņu kārklu</a:t>
            </a:r>
            <a:r>
              <a:rPr lang="lv-LV" altLang="en-US" sz="1800"/>
              <a:t> 2170) </a:t>
            </a:r>
            <a:endParaRPr lang="en-US" altLang="en-US" sz="1800"/>
          </a:p>
        </p:txBody>
      </p:sp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0" y="4216400"/>
            <a:ext cx="4932363" cy="2641600"/>
            <a:chOff x="0" y="2656"/>
            <a:chExt cx="3107" cy="1664"/>
          </a:xfrm>
        </p:grpSpPr>
        <p:pic>
          <p:nvPicPr>
            <p:cNvPr id="3077" name="Picture 5" descr="DSC_027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56"/>
              <a:ext cx="3107" cy="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2154" y="3294"/>
              <a:ext cx="4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lv-LV" altLang="en-US">
                  <a:solidFill>
                    <a:srgbClr val="FF3300"/>
                  </a:solidFill>
                </a:rPr>
                <a:t>1150</a:t>
              </a:r>
              <a:endParaRPr lang="en-US" altLang="en-US">
                <a:solidFill>
                  <a:srgbClr val="FF3300"/>
                </a:solidFill>
              </a:endParaRPr>
            </a:p>
          </p:txBody>
        </p:sp>
      </p:grpSp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48263" y="4197350"/>
            <a:ext cx="3995737" cy="2660650"/>
            <a:chOff x="3243" y="2644"/>
            <a:chExt cx="2517" cy="1676"/>
          </a:xfrm>
        </p:grpSpPr>
        <p:pic>
          <p:nvPicPr>
            <p:cNvPr id="3076" name="Picture 4" descr="DSC_09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2644"/>
              <a:ext cx="2517" cy="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4830" y="3203"/>
              <a:ext cx="4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lv-LV" altLang="en-US">
                  <a:solidFill>
                    <a:srgbClr val="FF3300"/>
                  </a:solidFill>
                </a:rPr>
                <a:t>1230</a:t>
              </a:r>
              <a:endParaRPr lang="en-US" altLang="en-US">
                <a:solidFill>
                  <a:srgbClr val="FF33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435975" cy="411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lv-LV" altLang="zh-CN" sz="2400"/>
              <a:t>Eiropas Komisijas virzītā projektā jau 2004. gadā tika formulētas galvenās rekomendācijas mūsdienu krastu apsaimniekotājiem:</a:t>
            </a:r>
          </a:p>
          <a:p>
            <a:pPr>
              <a:lnSpc>
                <a:spcPct val="80000"/>
              </a:lnSpc>
            </a:pPr>
            <a:r>
              <a:rPr lang="lv-LV" altLang="zh-CN" sz="2400" b="1"/>
              <a:t>atjaunot dabisko sanešu apmaiņu un līdzsvaru, nodrošinot iespējami brīvu krasta procesu norisi</a:t>
            </a:r>
            <a:r>
              <a:rPr lang="lv-LV" altLang="zh-CN" sz="2400"/>
              <a:t>;</a:t>
            </a:r>
          </a:p>
          <a:p>
            <a:pPr>
              <a:lnSpc>
                <a:spcPct val="80000"/>
              </a:lnSpc>
            </a:pPr>
            <a:r>
              <a:rPr lang="lv-LV" altLang="zh-CN" sz="2400"/>
              <a:t>iekļaut krasta erozijas radītās izmaksas un riskus plānošanas un investīciju lēmumos;</a:t>
            </a:r>
          </a:p>
          <a:p>
            <a:pPr>
              <a:lnSpc>
                <a:spcPct val="80000"/>
              </a:lnSpc>
            </a:pPr>
            <a:r>
              <a:rPr lang="lv-LV" altLang="zh-CN" sz="2400"/>
              <a:t>reaģēt uz erozijas epizodēm atbildīgi;</a:t>
            </a:r>
          </a:p>
          <a:p>
            <a:pPr>
              <a:lnSpc>
                <a:spcPct val="80000"/>
              </a:lnSpc>
            </a:pPr>
            <a:r>
              <a:rPr lang="lv-LV" altLang="zh-CN" sz="2400"/>
              <a:t>uzlabot zināšanas par krasta erozijas nozīmi piekrastes teritoriju attīstības plānošanā.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68313" y="333375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lv-LV" altLang="lv-LV" sz="2800"/>
              <a:t>Citzemju pieredze I</a:t>
            </a:r>
            <a:endParaRPr lang="en-US" altLang="en-US" sz="2800"/>
          </a:p>
        </p:txBody>
      </p:sp>
      <p:sp>
        <p:nvSpPr>
          <p:cNvPr id="5126" name="AutoShape 6" descr="Att&amp;emacr;lu rezult&amp;amacr;ti vaic&amp;amacr;jumam “thumbs down”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29" name="Group 9"/>
          <p:cNvGrpSpPr>
            <a:grpSpLocks/>
          </p:cNvGrpSpPr>
          <p:nvPr/>
        </p:nvGrpSpPr>
        <p:grpSpPr bwMode="auto">
          <a:xfrm>
            <a:off x="5795963" y="5013325"/>
            <a:ext cx="3348037" cy="1844675"/>
            <a:chOff x="3379" y="2962"/>
            <a:chExt cx="2381" cy="1358"/>
          </a:xfrm>
        </p:grpSpPr>
        <p:pic>
          <p:nvPicPr>
            <p:cNvPr id="5124" name="Picture 4" descr="DSC_509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2962"/>
              <a:ext cx="2381" cy="1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 descr="1196px-Not_facebook_not_like_thumbs_dow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2976"/>
              <a:ext cx="544" cy="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v-LV" altLang="lv-LV" sz="2800"/>
              <a:t>Citzemju pieredze II</a:t>
            </a:r>
            <a:endParaRPr lang="en-US" altLang="en-US" sz="28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lv-LV" altLang="lv-LV" sz="2000"/>
              <a:t>ASV </a:t>
            </a:r>
            <a:r>
              <a:rPr lang="lv-LV" altLang="en-US" sz="2000"/>
              <a:t>krasta nostiprināšana ar preterozijas būvēm kopš 1980-tajiem gadiem ir </a:t>
            </a:r>
            <a:r>
              <a:rPr lang="lv-LV" altLang="en-US" sz="2000" b="1"/>
              <a:t>aizliegta</a:t>
            </a:r>
            <a:r>
              <a:rPr lang="lv-LV" altLang="en-US" sz="2000"/>
              <a:t> tajos štatos, kur izplatīti lēzeni un smilšaini krasti.</a:t>
            </a:r>
          </a:p>
          <a:p>
            <a:pPr>
              <a:lnSpc>
                <a:spcPct val="80000"/>
              </a:lnSpc>
            </a:pPr>
            <a:endParaRPr lang="lv-LV" altLang="en-US" sz="2000"/>
          </a:p>
          <a:p>
            <a:pPr>
              <a:lnSpc>
                <a:spcPct val="80000"/>
              </a:lnSpc>
            </a:pPr>
            <a:r>
              <a:rPr lang="lv-LV" altLang="en-US" sz="2000"/>
              <a:t>Vācijā pēdējo 20 gadu laikā daudzviet tiek </a:t>
            </a:r>
            <a:r>
              <a:rPr lang="lv-LV" altLang="en-US" sz="2000" b="1"/>
              <a:t>demontētas</a:t>
            </a:r>
            <a:r>
              <a:rPr lang="lv-LV" altLang="en-US" sz="2000"/>
              <a:t> un “pamestas sabrukšanai” 20. gs. sākumā ierīkotās būnas.</a:t>
            </a:r>
          </a:p>
          <a:p>
            <a:pPr>
              <a:lnSpc>
                <a:spcPct val="80000"/>
              </a:lnSpc>
            </a:pPr>
            <a:endParaRPr lang="lv-LV" altLang="en-US" sz="2000"/>
          </a:p>
          <a:p>
            <a:pPr>
              <a:lnSpc>
                <a:spcPct val="80000"/>
              </a:lnSpc>
            </a:pPr>
            <a:r>
              <a:rPr lang="lv-LV" altLang="zh-CN" sz="2000"/>
              <a:t>Polijā mūsdienās tiek uzskatīts, ka masīvo preterozijas </a:t>
            </a:r>
            <a:r>
              <a:rPr lang="lv-LV" altLang="zh-CN" sz="2000" b="1"/>
              <a:t>būvju ierīkošana nav bijusi pamatota</a:t>
            </a:r>
            <a:r>
              <a:rPr lang="lv-LV" altLang="zh-CN" sz="2000"/>
              <a:t>, tā prasījusi neparedzēti lielus uzturēšanas izdevumus un radījusi nepieciešamību ierīkot arvien jaunas būves lai kompensētu iepriekšējo radītās negatīvās sekas.</a:t>
            </a:r>
          </a:p>
          <a:p>
            <a:pPr>
              <a:lnSpc>
                <a:spcPct val="80000"/>
              </a:lnSpc>
            </a:pPr>
            <a:endParaRPr lang="lv-LV" altLang="zh-CN" sz="2000"/>
          </a:p>
          <a:p>
            <a:pPr>
              <a:lnSpc>
                <a:spcPct val="80000"/>
              </a:lnSpc>
            </a:pPr>
            <a:r>
              <a:rPr lang="lv-LV" altLang="zh-CN" sz="2000"/>
              <a:t>Lietuvā krasta aizsardzības stratēģija paredz, ka </a:t>
            </a:r>
            <a:r>
              <a:rPr lang="lv-LV" altLang="zh-CN" sz="2000" b="1"/>
              <a:t>prioritizējamas tādas metodes, kas pieļauj dabas procesu un ainavas saglabāšanu.</a:t>
            </a:r>
            <a:endParaRPr lang="lv-LV" altLang="en-US" sz="2000"/>
          </a:p>
          <a:p>
            <a:pPr>
              <a:lnSpc>
                <a:spcPct val="80000"/>
              </a:lnSpc>
            </a:pPr>
            <a:endParaRPr lang="lv-LV" altLang="en-US" sz="2000"/>
          </a:p>
          <a:p>
            <a:pPr>
              <a:lnSpc>
                <a:spcPct val="80000"/>
              </a:lnSpc>
            </a:pPr>
            <a:r>
              <a:rPr lang="lv-LV" altLang="en-US" sz="2000"/>
              <a:t>Portugālē pēdējo 25 gadu laikā veco krasta aizsargbūvju atjaunošanas un rekonstrukcijas </a:t>
            </a:r>
            <a:r>
              <a:rPr lang="lv-LV" altLang="en-US" sz="2000" b="1"/>
              <a:t>izmaksas ir pārsniegušas 0,5 mjd. EUR</a:t>
            </a:r>
            <a:r>
              <a:rPr lang="lv-LV" altLang="en-US" sz="2000"/>
              <a:t>.</a:t>
            </a: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259263" cy="1143000"/>
          </a:xfrm>
        </p:spPr>
        <p:txBody>
          <a:bodyPr/>
          <a:lstStyle/>
          <a:p>
            <a:r>
              <a:rPr lang="lv-LV" altLang="zh-CN" sz="2800"/>
              <a:t>Erozijas riska līmenis Saulkrastu novadā</a:t>
            </a:r>
            <a:endParaRPr lang="en-US" altLang="en-US" sz="280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609975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lv-LV" altLang="en-US" sz="2000"/>
              <a:t>Mūsdienās nozīmīgam erozijas riskam ir pakļauti aptuveni </a:t>
            </a:r>
            <a:r>
              <a:rPr lang="lv-LV" altLang="en-US" sz="2000" b="1"/>
              <a:t>11,5 km</a:t>
            </a:r>
            <a:r>
              <a:rPr lang="lv-LV" altLang="en-US" sz="2000"/>
              <a:t> krasta.</a:t>
            </a:r>
          </a:p>
          <a:p>
            <a:pPr>
              <a:lnSpc>
                <a:spcPct val="80000"/>
              </a:lnSpc>
            </a:pPr>
            <a:r>
              <a:rPr lang="lv-LV" altLang="en-US" sz="2000"/>
              <a:t>Sagaidāms, ka šajos krasta posmos nākamo 50 gadu laikā atkāpšanās notiks </a:t>
            </a:r>
            <a:r>
              <a:rPr lang="lv-LV" altLang="en-US" sz="2000" b="1"/>
              <a:t>25-60 m</a:t>
            </a:r>
            <a:r>
              <a:rPr lang="lv-LV" altLang="en-US" sz="2000"/>
              <a:t> robežās.</a:t>
            </a:r>
          </a:p>
          <a:p>
            <a:pPr>
              <a:lnSpc>
                <a:spcPct val="80000"/>
              </a:lnSpc>
            </a:pPr>
            <a:r>
              <a:rPr lang="lv-LV" altLang="en-US" sz="2000"/>
              <a:t>Saulkrastu ziemeļu un dienvidu daļā dominē krasta iecirkņi, kas atrodas </a:t>
            </a:r>
            <a:r>
              <a:rPr lang="lv-LV" altLang="en-US" sz="2000" b="1"/>
              <a:t>uz robežas starp 3. un 4. riska klasi</a:t>
            </a:r>
            <a:r>
              <a:rPr lang="lv-LV" altLang="en-US" sz="2000"/>
              <a:t>.</a:t>
            </a:r>
          </a:p>
          <a:p>
            <a:pPr>
              <a:lnSpc>
                <a:spcPct val="80000"/>
              </a:lnSpc>
            </a:pPr>
            <a:r>
              <a:rPr lang="lv-LV" altLang="en-US" sz="2000"/>
              <a:t>Saulkrastu centrālā daļa atbilst 2. riska klasei - </a:t>
            </a:r>
            <a:r>
              <a:rPr lang="lv-LV" altLang="zh-CN" sz="2000"/>
              <a:t>Ilgtermiņā </a:t>
            </a:r>
            <a:r>
              <a:rPr lang="lv-LV" altLang="zh-CN" sz="2000" b="1"/>
              <a:t>nav vērojams</a:t>
            </a:r>
            <a:r>
              <a:rPr lang="lv-LV" altLang="zh-CN" sz="2000"/>
              <a:t> pārliecinošs akumulācijas vai erozijas </a:t>
            </a:r>
            <a:r>
              <a:rPr lang="lv-LV" altLang="zh-CN" sz="2000" b="1"/>
              <a:t>pārsvars</a:t>
            </a:r>
            <a:r>
              <a:rPr lang="lv-LV" altLang="zh-CN" sz="2000"/>
              <a:t>. </a:t>
            </a:r>
            <a:endParaRPr lang="en-US" altLang="en-US" sz="2000"/>
          </a:p>
        </p:txBody>
      </p:sp>
      <p:pic>
        <p:nvPicPr>
          <p:cNvPr id="7172" name="Picture 4" descr="saulk_limbaz_klas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0"/>
            <a:ext cx="4851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23850" y="6381750"/>
            <a:ext cx="37576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>
                <a:solidFill>
                  <a:schemeClr val="accent2"/>
                </a:solidFill>
              </a:rPr>
              <a:t>http://www.varam.gov.lv/lat/publ/met/?doc=18713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229600" cy="411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lv-LV" altLang="zh-CN" sz="2000" b="1"/>
              <a:t>4. klase </a:t>
            </a:r>
            <a:r>
              <a:rPr lang="lv-LV" altLang="zh-CN" sz="2000"/>
              <a:t>Krasta nostiprināšana ir </a:t>
            </a:r>
            <a:r>
              <a:rPr lang="lv-LV" altLang="zh-CN" sz="2000" b="1"/>
              <a:t>pieļaujama </a:t>
            </a:r>
            <a:r>
              <a:rPr lang="lv-LV" altLang="zh-CN" sz="2000"/>
              <a:t>tikai tajos krasta posmos, </a:t>
            </a:r>
            <a:r>
              <a:rPr lang="lv-LV" altLang="zh-CN" sz="2000" b="1"/>
              <a:t>kur 2025. gada riska zonā atrodas apbūve vai pastāvīgi infrastruktūras objekti. </a:t>
            </a:r>
            <a:r>
              <a:rPr lang="lv-LV" altLang="zh-CN" sz="2000"/>
              <a:t>Prioritāte secīgi:</a:t>
            </a:r>
          </a:p>
          <a:p>
            <a:pPr lvl="1">
              <a:lnSpc>
                <a:spcPct val="80000"/>
              </a:lnSpc>
            </a:pPr>
            <a:r>
              <a:rPr lang="lv-LV" altLang="zh-CN" sz="1800"/>
              <a:t>Vidējas intensitātes krasta piebarošana (5-20 m</a:t>
            </a:r>
            <a:r>
              <a:rPr lang="lv-LV" altLang="zh-CN" sz="1800" baseline="30000"/>
              <a:t>3</a:t>
            </a:r>
            <a:r>
              <a:rPr lang="lv-LV" altLang="zh-CN" sz="1800"/>
              <a:t>/m reizi 5-10 gados).</a:t>
            </a:r>
          </a:p>
          <a:p>
            <a:pPr lvl="1">
              <a:lnSpc>
                <a:spcPct val="80000"/>
              </a:lnSpc>
            </a:pPr>
            <a:r>
              <a:rPr lang="lv-LV" altLang="zh-CN" sz="1800"/>
              <a:t>Gadījumos, kad krastā dabiski dominē smalkgraudainie saneši,  ir ieteicami pēcvētras (tuvākā gada laikā) „remontdarbi” – „zaļo” pasākumu izmantošana krasta nogāzes atjaunošanās (eolās akumulācijas) veicināšanai.</a:t>
            </a:r>
          </a:p>
          <a:p>
            <a:pPr lvl="1">
              <a:lnSpc>
                <a:spcPct val="80000"/>
              </a:lnSpc>
            </a:pPr>
            <a:r>
              <a:rPr lang="lv-LV" altLang="zh-CN" sz="1800"/>
              <a:t>Ir pieļaujama atvieglota tipa invazīvo preterozijas pasākumu izmantošana īsos (&lt;300 m) iecirkņos. Segto krasta posmu īpatsvars konkrētajā erozijas riska klases iecirknī ir jāierobežo līdz 10%.</a:t>
            </a:r>
          </a:p>
          <a:p>
            <a:pPr>
              <a:lnSpc>
                <a:spcPct val="80000"/>
              </a:lnSpc>
            </a:pPr>
            <a:endParaRPr lang="en-US" altLang="en-US" sz="200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424862" cy="1371600"/>
          </a:xfrm>
          <a:noFill/>
          <a:ln/>
        </p:spPr>
        <p:txBody>
          <a:bodyPr/>
          <a:lstStyle/>
          <a:p>
            <a:r>
              <a:rPr lang="lv-LV" altLang="en-US" sz="2800"/>
              <a:t>Rekomendācijas no</a:t>
            </a:r>
            <a:br>
              <a:rPr lang="lv-LV" altLang="en-US" sz="2800"/>
            </a:br>
            <a:r>
              <a:rPr lang="lv-LV" altLang="zh-CN" sz="2400" b="1"/>
              <a:t>Vadlīnijām jūras krasta erozijas seku mazināšanai</a:t>
            </a:r>
            <a:br>
              <a:rPr lang="lv-LV" altLang="zh-CN" sz="2400" b="1"/>
            </a:br>
            <a:r>
              <a:rPr lang="en-US" altLang="en-US" sz="1200" b="1">
                <a:solidFill>
                  <a:schemeClr val="accent2"/>
                </a:solidFill>
              </a:rPr>
              <a:t>http://www.varam.gov.lv/lat/publ/met/?doc=18713</a:t>
            </a:r>
          </a:p>
        </p:txBody>
      </p:sp>
      <p:pic>
        <p:nvPicPr>
          <p:cNvPr id="8196" name="Picture 4" descr="DSC_20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300"/>
            <a:ext cx="3635375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SC_20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432300"/>
            <a:ext cx="3635375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63575" y="6113463"/>
            <a:ext cx="247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lv-LV" altLang="en-US"/>
              <a:t>Kaugurciems 2015.01.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229600" cy="411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lv-LV" altLang="zh-CN" sz="2000" b="1"/>
              <a:t>3. klase </a:t>
            </a:r>
            <a:r>
              <a:rPr lang="lv-LV" altLang="zh-CN" sz="2000"/>
              <a:t>Krasta nostiprināšana ir </a:t>
            </a:r>
            <a:r>
              <a:rPr lang="lv-LV" altLang="zh-CN" sz="2000" b="1"/>
              <a:t>pieļaujama</a:t>
            </a:r>
            <a:r>
              <a:rPr lang="lv-LV" altLang="zh-CN" sz="2000"/>
              <a:t> tikai tajos krasta posmos, </a:t>
            </a:r>
            <a:r>
              <a:rPr lang="lv-LV" altLang="zh-CN" sz="2000" b="1"/>
              <a:t>kur 2025. gada erozijas riska zonā atrodas apbūve vai pastāvīgi infrastruktūras objekti.</a:t>
            </a:r>
            <a:r>
              <a:rPr lang="lv-LV" altLang="zh-CN" sz="2000"/>
              <a:t> </a:t>
            </a:r>
            <a:r>
              <a:rPr lang="lv-LV" altLang="zh-CN" sz="2000" u="sng">
                <a:solidFill>
                  <a:schemeClr val="accent2"/>
                </a:solidFill>
              </a:rPr>
              <a:t>Ja iecirknis tiek intensīvi izmantots rekreācijā, jebkādu preterozijas būvju ierīkošana nav ieteicama</a:t>
            </a:r>
            <a:r>
              <a:rPr lang="lv-LV" altLang="zh-CN" sz="2000"/>
              <a:t>. Pielietojamie pasākumi prioritizējami sekojoši:</a:t>
            </a:r>
          </a:p>
          <a:p>
            <a:pPr lvl="1">
              <a:lnSpc>
                <a:spcPct val="80000"/>
              </a:lnSpc>
            </a:pPr>
            <a:r>
              <a:rPr lang="lv-LV" altLang="zh-CN" sz="1800"/>
              <a:t>Epizodiska krasta nogāzes augšējās daļas piebarošana ar konkrētajai vietai atbilstošu smalkgraudainu materiālu (smiltīm) </a:t>
            </a:r>
            <a:r>
              <a:rPr lang="lv-LV" altLang="zh-CN" sz="1600"/>
              <a:t>(1-5 m</a:t>
            </a:r>
            <a:r>
              <a:rPr lang="lv-LV" altLang="zh-CN" sz="1600" baseline="30000"/>
              <a:t>3</a:t>
            </a:r>
            <a:r>
              <a:rPr lang="lv-LV" altLang="zh-CN" sz="1600"/>
              <a:t>/m reizi 5-10 gados)</a:t>
            </a:r>
            <a:r>
              <a:rPr lang="lv-LV" altLang="zh-CN" sz="1800"/>
              <a:t>;</a:t>
            </a:r>
          </a:p>
          <a:p>
            <a:pPr lvl="1">
              <a:lnSpc>
                <a:spcPct val="80000"/>
              </a:lnSpc>
            </a:pPr>
            <a:r>
              <a:rPr lang="lv-LV" altLang="zh-CN" sz="1800"/>
              <a:t>„Zaļie” eolo akumulāciju veicinošie un esošās kāpu veģetācijas saglabāšanos veicinoši pasākumi (viegli vidē sadalošies nožogojumi, gājēju laipas uc;</a:t>
            </a:r>
          </a:p>
          <a:p>
            <a:pPr lvl="1">
              <a:lnSpc>
                <a:spcPct val="80000"/>
              </a:lnSpc>
            </a:pPr>
            <a:r>
              <a:rPr lang="lv-LV" altLang="zh-CN" sz="1800"/>
              <a:t>Izņēmuma gadījumos pieļaujama vienkāršotu atvieglota tipa invazīvo preterozijas pasākumu (laukakmeņu krāvumi uc. no nesaistītiem elementiem veidotas būves) pielietošana ļoti īsos (&lt;100 m) iecirkņos, nosakot par obligātu veikt kompensējošus 1. un 2. prioritātes pasākumus. Segto krasta posmu īpatsvars konkrētajā erozijas riska klases iecirknī ir jāierobežo līdz 5%. </a:t>
            </a:r>
          </a:p>
          <a:p>
            <a:pPr>
              <a:lnSpc>
                <a:spcPct val="80000"/>
              </a:lnSpc>
            </a:pPr>
            <a:endParaRPr lang="en-US" altLang="en-US" sz="200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424862" cy="1371600"/>
          </a:xfrm>
          <a:noFill/>
          <a:ln/>
        </p:spPr>
        <p:txBody>
          <a:bodyPr/>
          <a:lstStyle/>
          <a:p>
            <a:r>
              <a:rPr lang="lv-LV" altLang="en-US" sz="2800"/>
              <a:t>Rekomendācijas no</a:t>
            </a:r>
            <a:br>
              <a:rPr lang="lv-LV" altLang="en-US" sz="2800"/>
            </a:br>
            <a:r>
              <a:rPr lang="lv-LV" altLang="zh-CN" sz="2400" b="1"/>
              <a:t>Vadlīnijām jūras krasta erozijas seku mazināšanai</a:t>
            </a:r>
            <a:br>
              <a:rPr lang="lv-LV" altLang="zh-CN" sz="2400" b="1"/>
            </a:br>
            <a:r>
              <a:rPr lang="en-US" altLang="en-US" sz="1200" b="1">
                <a:solidFill>
                  <a:schemeClr val="accent2"/>
                </a:solidFill>
              </a:rPr>
              <a:t>http://www.varam.gov.lv/lat/publ/met/?doc=18713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v-LV" altLang="zh-CN" sz="2800"/>
              <a:t>“Zaļie” krasta stabilizācijas pasākumi</a:t>
            </a:r>
            <a:endParaRPr lang="en-US" altLang="en-US" sz="28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altLang="zh-CN" sz="2000"/>
              <a:t>Par „zaļajiem” risinājumiem ir pieņemts dēvēt pasākumu kopu, kas paredz pludmales un kāpu </a:t>
            </a:r>
            <a:r>
              <a:rPr lang="lv-LV" altLang="zh-CN" sz="2000" b="1"/>
              <a:t>veģetācijas stādījumu ierīkošanu</a:t>
            </a:r>
            <a:r>
              <a:rPr lang="lv-LV" altLang="zh-CN" sz="2000"/>
              <a:t>, rekreācijas radītās antropogēnās slodzes mazināšanu, kā arī esošās dzīvās dabas komponenšu un procesu saglabāšanu krasta joslā.</a:t>
            </a:r>
          </a:p>
          <a:p>
            <a:endParaRPr lang="lv-LV" altLang="zh-CN" sz="2000"/>
          </a:p>
          <a:p>
            <a:r>
              <a:rPr lang="lv-LV" altLang="zh-CN" sz="2000"/>
              <a:t>Parasti tiek pozicionēts un sabiedrībā uztverts kā vienkāršākais, “dabiskākais”, “videi draudzīgākais” un resurstaupīgākais erozijas problēmas risinājums. </a:t>
            </a:r>
            <a:endParaRPr lang="en-US" altLang="en-US" sz="200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859338" y="5229225"/>
            <a:ext cx="40513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lv-LV" altLang="en-US"/>
              <a:t>(Wilcock and  Carter, 1977; Knutson and Finkelstein, 1987; Miller et al, 2001; Martinez and Psuty 2004; Nordstrom, 2008)</a:t>
            </a:r>
          </a:p>
        </p:txBody>
      </p:sp>
      <p:pic>
        <p:nvPicPr>
          <p:cNvPr id="12293" name="Picture 5" descr="bigaunc3_20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6788"/>
            <a:ext cx="3121025" cy="208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1273</Words>
  <Application>Microsoft Office PowerPoint</Application>
  <PresentationFormat>On-screen Show (4:3)</PresentationFormat>
  <Paragraphs>104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Tahoma</vt:lpstr>
      <vt:lpstr>Wingdings</vt:lpstr>
      <vt:lpstr>Times New Roman</vt:lpstr>
      <vt:lpstr>Default Design</vt:lpstr>
      <vt:lpstr>Piekrastes ekosistēmu ilgtspējīgas  apsaimniekošanas ģeoloģiskie aspekti</vt:lpstr>
      <vt:lpstr>Vai problēma?</vt:lpstr>
      <vt:lpstr>ES aizsargājamie biotopi jūras krasta procesu varā </vt:lpstr>
      <vt:lpstr>PowerPoint Presentation</vt:lpstr>
      <vt:lpstr>Citzemju pieredze II</vt:lpstr>
      <vt:lpstr>Erozijas riska līmenis Saulkrastu novadā</vt:lpstr>
      <vt:lpstr>Rekomendācijas no Vadlīnijām jūras krasta erozijas seku mazināšanai http://www.varam.gov.lv/lat/publ/met/?doc=18713</vt:lpstr>
      <vt:lpstr>Rekomendācijas no Vadlīnijām jūras krasta erozijas seku mazināšanai http://www.varam.gov.lv/lat/publ/met/?doc=18713</vt:lpstr>
      <vt:lpstr>“Zaļie” krasta stabilizācijas pasākumi</vt:lpstr>
      <vt:lpstr>“Zaļo” krasta stabilizācijas pasākumu vēsture Latvijā</vt:lpstr>
      <vt:lpstr>PowerPoint Presentation</vt:lpstr>
      <vt:lpstr>Cik zaļi ir “zaļie” preterozijas pasākumi?</vt:lpstr>
      <vt:lpstr>PowerPoint Presentation</vt:lpstr>
      <vt:lpstr>PowerPoint Presentation</vt:lpstr>
      <vt:lpstr>Kārklu stādījumi Rezultāti</vt:lpstr>
      <vt:lpstr>Kārklu stādījumi Rezultāti</vt:lpstr>
      <vt:lpstr>PowerPoint Presentation</vt:lpstr>
    </vt:vector>
  </TitlesOfParts>
  <Company>LU GZZF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Piekrastes ekosistēmu ilgtspējīgas  apsaimniekošanas ģeoloģiskie aspekti</dc:title>
  <dc:creator>user</dc:creator>
  <cp:lastModifiedBy>Rita Jakovļeva</cp:lastModifiedBy>
  <cp:revision>13</cp:revision>
  <dcterms:created xsi:type="dcterms:W3CDTF">2015-08-24T12:23:52Z</dcterms:created>
  <dcterms:modified xsi:type="dcterms:W3CDTF">2015-08-27T09:28:48Z</dcterms:modified>
</cp:coreProperties>
</file>